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78" r:id="rId2"/>
    <p:sldId id="279" r:id="rId3"/>
    <p:sldId id="264" r:id="rId4"/>
    <p:sldId id="265" r:id="rId5"/>
    <p:sldId id="280" r:id="rId6"/>
    <p:sldId id="270" r:id="rId7"/>
    <p:sldId id="258" r:id="rId8"/>
    <p:sldId id="283" r:id="rId9"/>
    <p:sldId id="267" r:id="rId10"/>
    <p:sldId id="28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938" autoAdjust="0"/>
  </p:normalViewPr>
  <p:slideViewPr>
    <p:cSldViewPr snapToGrid="0">
      <p:cViewPr varScale="1">
        <p:scale>
          <a:sx n="80" d="100"/>
          <a:sy n="80" d="100"/>
        </p:scale>
        <p:origin x="97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731391-FEC0-4051-875E-77D6B5BCE7A1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6ADB0-B2FF-41D3-BF23-8E9BCAC4B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75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6ADB0-B2FF-41D3-BF23-8E9BCAC4B5C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9855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1B27E28F-08B4-4751-A33A-E245A0AFE4F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01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1B27E28F-08B4-4751-A33A-E245A0AFE4F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526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tx1"/>
                </a:solidFill>
              </a:rPr>
              <a:t>Digital biology involves</a:t>
            </a:r>
            <a:r>
              <a:rPr lang="en-US" sz="1200" baseline="0" dirty="0" smtClean="0">
                <a:solidFill>
                  <a:schemeClr val="tx1"/>
                </a:solidFill>
              </a:rPr>
              <a:t> a few key components. First is to have small reactor volumes which is readily achieved in microfluidic devices.  Droplet emulsions are very well suited for this application.</a:t>
            </a:r>
          </a:p>
          <a:p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</a:rPr>
              <a:t>akva-tek.com/images/droplet.jpg</a:t>
            </a:r>
          </a:p>
          <a:p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</a:rPr>
              <a:t>Emulsion </a:t>
            </a:r>
            <a:r>
              <a:rPr lang="en-US" sz="1200" dirty="0" err="1" smtClean="0">
                <a:solidFill>
                  <a:schemeClr val="tx1"/>
                </a:solidFill>
              </a:rPr>
              <a:t>pcr</a:t>
            </a:r>
            <a:r>
              <a:rPr lang="en-US" sz="1200" baseline="0" dirty="0" smtClean="0">
                <a:solidFill>
                  <a:schemeClr val="tx1"/>
                </a:solidFill>
              </a:rPr>
              <a:t> to monodisperse droplets/microfluidics </a:t>
            </a:r>
            <a:r>
              <a:rPr lang="en-US" sz="1200" baseline="0" dirty="0" err="1" smtClean="0">
                <a:solidFill>
                  <a:schemeClr val="tx1"/>
                </a:solidFill>
              </a:rPr>
              <a:t>nanowell</a:t>
            </a:r>
            <a:r>
              <a:rPr lang="en-US" sz="1200" baseline="0" dirty="0" smtClean="0">
                <a:solidFill>
                  <a:schemeClr val="tx1"/>
                </a:solidFill>
              </a:rPr>
              <a:t> arrays, to high-dynamic range </a:t>
            </a:r>
            <a:r>
              <a:rPr lang="en-US" sz="1200" baseline="0" dirty="0" err="1" smtClean="0">
                <a:solidFill>
                  <a:schemeClr val="tx1"/>
                </a:solidFill>
              </a:rPr>
              <a:t>pcr</a:t>
            </a:r>
            <a:r>
              <a:rPr lang="en-US" sz="1200" baseline="0" dirty="0" smtClean="0">
                <a:solidFill>
                  <a:schemeClr val="tx1"/>
                </a:solidFill>
              </a:rPr>
              <a:t>.</a:t>
            </a:r>
          </a:p>
          <a:p>
            <a:endParaRPr lang="en-US" sz="1200" baseline="0" dirty="0" smtClean="0">
              <a:solidFill>
                <a:schemeClr val="tx1"/>
              </a:solidFill>
            </a:endParaRPr>
          </a:p>
          <a:p>
            <a:r>
              <a:rPr lang="en-US" sz="1200" baseline="0" dirty="0" smtClean="0">
                <a:solidFill>
                  <a:schemeClr val="tx1"/>
                </a:solidFill>
              </a:rPr>
              <a:t>Talk more to the who cares aspect throughout the talk. What is PCR, why is it important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868F0-5907-4C18-A0EE-57C18E05C8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74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1B27E28F-08B4-4751-A33A-E245A0AFE4F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773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Primer/Probe: </a:t>
            </a:r>
            <a:r>
              <a:rPr lang="en-US" sz="1200" dirty="0" smtClean="0">
                <a:latin typeface="Agency FB" panose="020B0503020202020204" pitchFamily="34" charset="0"/>
              </a:rPr>
              <a:t>This is a combination of nucleic acid templates of the target DNA &amp; fluorophore/quencher pairs that attach to templates &amp; will be separated by polymerase if the template &amp; sample DNA are a match, creating more fluorescence with greater matched DNA concentration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Master Mix: </a:t>
            </a:r>
            <a:r>
              <a:rPr lang="en-US" sz="1200" dirty="0" smtClean="0">
                <a:latin typeface="Agency FB" panose="020B0503020202020204" pitchFamily="34" charset="0"/>
              </a:rPr>
              <a:t>This is a reagent solution with enzymes (polymerase being the one we care most about here), dye(s), buffer(s), &amp; surfactant(s) specifically designed to work together &amp; with a primer/probe set for a particular reaction type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1B27E28F-08B4-4751-A33A-E245A0AFE4F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59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868F0-5907-4C18-A0EE-57C18E05C8C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945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7225" y="1123950"/>
            <a:ext cx="5394325" cy="3035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1B27E28F-08B4-4751-A33A-E245A0AFE4F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435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868F0-5907-4C18-A0EE-57C18E05C8C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539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7225" y="1123950"/>
            <a:ext cx="5394325" cy="3035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1B27E28F-08B4-4751-A33A-E245A0AFE4F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033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89A4-E9C3-4033-AA1F-01B84DFFAB55}" type="datetime1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FE95E-7F92-405D-BCB3-5F48CA503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7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18123-955E-4520-A942-8F0801AF1DFE}" type="datetime1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FE95E-7F92-405D-BCB3-5F48CA503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30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FBC0-E2B3-4C62-A7D6-E78C4BAE027F}" type="datetime1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FE95E-7F92-405D-BCB3-5F48CA503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8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7B6B-09C8-45DA-AFCE-F1E63ED1E551}" type="datetime1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FE95E-7F92-405D-BCB3-5F48CA503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40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A0892-2A03-4254-916D-F9843C662CB9}" type="datetime1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FE95E-7F92-405D-BCB3-5F48CA503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49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37F9-DA9C-44D9-B8CE-66AD832E67D2}" type="datetime1">
              <a:rPr lang="en-US" smtClean="0"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FE95E-7F92-405D-BCB3-5F48CA503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64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47BD-38ED-4E20-BDF9-E521E4967325}" type="datetime1">
              <a:rPr lang="en-US" smtClean="0"/>
              <a:t>4/5/2016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FE95E-7F92-405D-BCB3-5F48CA503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64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BCE7B-88ED-4C15-B161-525AFA626F1A}" type="datetime1">
              <a:rPr lang="en-US" smtClean="0"/>
              <a:t>4/5/2016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FE95E-7F92-405D-BCB3-5F48CA503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3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7512C-A57C-44F5-9384-1A9666FB5A17}" type="datetime1">
              <a:rPr lang="en-US" smtClean="0"/>
              <a:t>4/5/2016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FE95E-7F92-405D-BCB3-5F48CA503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21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5CD-5D40-42F6-9257-C9A3B5B0AD2C}" type="datetime1">
              <a:rPr lang="en-US" smtClean="0"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FE95E-7F92-405D-BCB3-5F48CA503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12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28CC4-A96C-4390-B769-0EDD2E80F91D}" type="datetime1">
              <a:rPr lang="en-US" smtClean="0"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FE95E-7F92-405D-BCB3-5F48CA503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3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D40DB-5230-47C8-B17F-244B8DD5A77C}" type="datetime1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FE95E-7F92-405D-BCB3-5F48CA503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753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-rad.com/en-us/applications-technologies/introduction-digital-pcr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oamindoodles.wordpress.com/2013/07/10/um-a-photocopier/" TargetMode="External"/><Relationship Id="rId4" Type="http://schemas.openxmlformats.org/officeDocument/2006/relationships/hyperlink" Target="http://sccwrp.org/homepage/news/15-08-19/SCCWRP_to_begin_testing_suitcase-sized_ddPCR_instrument.aspx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microsoft.com/office/2007/relationships/hdphoto" Target="../media/hdphoto1.wdp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ample partitioning is the key to digital PC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79"/>
          <a:stretch/>
        </p:blipFill>
        <p:spPr bwMode="auto">
          <a:xfrm>
            <a:off x="-8382" y="0"/>
            <a:ext cx="12196372" cy="576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467868" y="5055786"/>
            <a:ext cx="3646932" cy="707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0" tIns="45688" rIns="91370" bIns="45688">
            <a:spAutoFit/>
          </a:bodyPr>
          <a:lstStyle/>
          <a:p>
            <a:pPr defTabSz="3135313">
              <a:spcBef>
                <a:spcPct val="50000"/>
              </a:spcBef>
            </a:pPr>
            <a:r>
              <a:rPr lang="en-US" sz="4000" dirty="0" smtClean="0">
                <a:latin typeface="Agency FB" panose="020B0503020202020204" pitchFamily="34" charset="0"/>
              </a:rPr>
              <a:t>Stephanie Booth</a:t>
            </a:r>
            <a:endParaRPr lang="en-US" sz="4000" dirty="0">
              <a:latin typeface="Agency FB" panose="020B0503020202020204" pitchFamily="34" charset="0"/>
            </a:endParaRPr>
          </a:p>
        </p:txBody>
      </p:sp>
      <p:sp>
        <p:nvSpPr>
          <p:cNvPr id="7" name="Text Box 30"/>
          <p:cNvSpPr txBox="1">
            <a:spLocks noChangeArrowheads="1"/>
          </p:cNvSpPr>
          <p:nvPr/>
        </p:nvSpPr>
        <p:spPr bwMode="auto">
          <a:xfrm>
            <a:off x="8863264" y="770051"/>
            <a:ext cx="3324726" cy="1015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0" tIns="45688" rIns="91370" bIns="45688">
            <a:spAutoFit/>
          </a:bodyPr>
          <a:lstStyle/>
          <a:p>
            <a:pPr algn="r" defTabSz="3135313">
              <a:spcBef>
                <a:spcPct val="50000"/>
              </a:spcBef>
            </a:pPr>
            <a:r>
              <a:rPr lang="en-US" sz="6000" kern="100" dirty="0" smtClean="0">
                <a:latin typeface="Agency FB" panose="020B0503020202020204" pitchFamily="34" charset="0"/>
              </a:rPr>
              <a:t>Development</a:t>
            </a:r>
            <a:endParaRPr lang="en-US" sz="6000" b="1" kern="100" dirty="0">
              <a:latin typeface="Agency FB" panose="020B0503020202020204" pitchFamily="34" charset="0"/>
            </a:endParaRPr>
          </a:p>
        </p:txBody>
      </p:sp>
      <p:pic>
        <p:nvPicPr>
          <p:cNvPr id="8" name="Picture 7" descr="footer space grant.t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7216"/>
            <a:ext cx="12192000" cy="11907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8267" y="6035720"/>
            <a:ext cx="550166" cy="55016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220720" y="0"/>
            <a:ext cx="49919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kern="100" dirty="0" err="1">
                <a:latin typeface="Agency FB" panose="020B0503020202020204" pitchFamily="34" charset="0"/>
              </a:rPr>
              <a:t>ddPCR</a:t>
            </a:r>
            <a:r>
              <a:rPr lang="en-US" sz="6000" kern="100" dirty="0">
                <a:latin typeface="Agency FB" panose="020B0503020202020204" pitchFamily="34" charset="0"/>
              </a:rPr>
              <a:t> Instrument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71298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962400" y="4108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dirty="0" smtClean="0">
                <a:latin typeface="Agency FB" panose="020B0503020202020204" pitchFamily="34" charset="0"/>
              </a:rPr>
              <a:t>References and Mentors</a:t>
            </a: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0474" y="1010653"/>
            <a:ext cx="1201152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gency FB" panose="020B0503020202020204" pitchFamily="34" charset="0"/>
              </a:rPr>
              <a:t>Youngbull</a:t>
            </a:r>
            <a:r>
              <a:rPr lang="en-US" dirty="0" smtClean="0">
                <a:latin typeface="Agency FB" panose="020B0503020202020204" pitchFamily="34" charset="0"/>
              </a:rPr>
              <a:t>, A. C., </a:t>
            </a:r>
            <a:r>
              <a:rPr lang="en-US" dirty="0" err="1" smtClean="0">
                <a:latin typeface="Agency FB" panose="020B0503020202020204" pitchFamily="34" charset="0"/>
              </a:rPr>
              <a:t>Hatch,A</a:t>
            </a:r>
            <a:r>
              <a:rPr lang="en-US" dirty="0" smtClean="0">
                <a:latin typeface="Agency FB" panose="020B0503020202020204" pitchFamily="34" charset="0"/>
              </a:rPr>
              <a:t>. C., Ray, T.,  </a:t>
            </a:r>
            <a:r>
              <a:rPr lang="en-US" dirty="0" err="1" smtClean="0">
                <a:latin typeface="Agency FB" panose="020B0503020202020204" pitchFamily="34" charset="0"/>
              </a:rPr>
              <a:t>Lintecum</a:t>
            </a:r>
            <a:r>
              <a:rPr lang="en-US" dirty="0" smtClean="0">
                <a:latin typeface="Agency FB" panose="020B0503020202020204" pitchFamily="34" charset="0"/>
              </a:rPr>
              <a:t>, K.L. </a:t>
            </a:r>
            <a:r>
              <a:rPr lang="en-US" dirty="0">
                <a:latin typeface="Agency FB" panose="020B0503020202020204" pitchFamily="34" charset="0"/>
              </a:rPr>
              <a:t>(</a:t>
            </a:r>
            <a:r>
              <a:rPr lang="en-US" dirty="0" smtClean="0">
                <a:latin typeface="Agency FB" panose="020B0503020202020204" pitchFamily="34" charset="0"/>
              </a:rPr>
              <a:t>2013, December). </a:t>
            </a:r>
            <a:r>
              <a:rPr lang="en-US" i="1" dirty="0" smtClean="0">
                <a:latin typeface="Agency FB" panose="020B0503020202020204" pitchFamily="34" charset="0"/>
              </a:rPr>
              <a:t>Presentations and data for continuous flow </a:t>
            </a:r>
            <a:r>
              <a:rPr lang="en-US" i="1" dirty="0" err="1" smtClean="0">
                <a:latin typeface="Agency FB" panose="020B0503020202020204" pitchFamily="34" charset="0"/>
              </a:rPr>
              <a:t>ddPCR</a:t>
            </a:r>
            <a:r>
              <a:rPr lang="en-US" i="1" dirty="0" smtClean="0">
                <a:latin typeface="Agency FB" panose="020B0503020202020204" pitchFamily="34" charset="0"/>
              </a:rPr>
              <a:t> device using multi-channel fluorescence excitation and detection. </a:t>
            </a:r>
            <a:r>
              <a:rPr lang="en-US" dirty="0" smtClean="0">
                <a:latin typeface="Agency FB" panose="020B0503020202020204" pitchFamily="34" charset="0"/>
              </a:rPr>
              <a:t>Presentations and data presented on a continual basis from 2013 to present.</a:t>
            </a:r>
          </a:p>
          <a:p>
            <a:endParaRPr lang="en-US" dirty="0">
              <a:latin typeface="Agency FB" panose="020B0503020202020204" pitchFamily="34" charset="0"/>
            </a:endParaRPr>
          </a:p>
          <a:p>
            <a:r>
              <a:rPr lang="en-US" dirty="0">
                <a:latin typeface="Agency FB" panose="020B0503020202020204" pitchFamily="34" charset="0"/>
              </a:rPr>
              <a:t>Larsen, A.C., Hatch, A.C., Dunn, M., </a:t>
            </a:r>
            <a:r>
              <a:rPr lang="en-US" dirty="0" err="1">
                <a:latin typeface="Agency FB" panose="020B0503020202020204" pitchFamily="34" charset="0"/>
              </a:rPr>
              <a:t>Youngbull</a:t>
            </a:r>
            <a:r>
              <a:rPr lang="en-US" dirty="0">
                <a:latin typeface="Agency FB" panose="020B0503020202020204" pitchFamily="34" charset="0"/>
              </a:rPr>
              <a:t>, A. C., </a:t>
            </a:r>
            <a:r>
              <a:rPr lang="en-US" dirty="0" err="1">
                <a:latin typeface="Agency FB" panose="020B0503020202020204" pitchFamily="34" charset="0"/>
              </a:rPr>
              <a:t>Chaput</a:t>
            </a:r>
            <a:r>
              <a:rPr lang="en-US" dirty="0">
                <a:latin typeface="Agency FB" panose="020B0503020202020204" pitchFamily="34" charset="0"/>
              </a:rPr>
              <a:t>, J.C</a:t>
            </a:r>
            <a:r>
              <a:rPr lang="en-US" dirty="0" smtClean="0">
                <a:latin typeface="Agency FB" panose="020B0503020202020204" pitchFamily="34" charset="0"/>
              </a:rPr>
              <a:t>., Sau, S.P.(2016, </a:t>
            </a:r>
            <a:r>
              <a:rPr lang="en-US" dirty="0" smtClean="0">
                <a:latin typeface="Agency FB" panose="020B0503020202020204" pitchFamily="34" charset="0"/>
              </a:rPr>
              <a:t>April</a:t>
            </a:r>
            <a:r>
              <a:rPr lang="en-US" dirty="0" smtClean="0">
                <a:latin typeface="Agency FB" panose="020B0503020202020204" pitchFamily="34" charset="0"/>
              </a:rPr>
              <a:t>). </a:t>
            </a:r>
            <a:r>
              <a:rPr lang="en-US" i="1" dirty="0" smtClean="0">
                <a:latin typeface="Agency FB" panose="020B0503020202020204" pitchFamily="34" charset="0"/>
              </a:rPr>
              <a:t>A </a:t>
            </a:r>
            <a:r>
              <a:rPr lang="en-US" i="1" dirty="0">
                <a:latin typeface="Agency FB" panose="020B0503020202020204" pitchFamily="34" charset="0"/>
              </a:rPr>
              <a:t>General Strategy for Expanding Polymerase Function by Droplet </a:t>
            </a:r>
            <a:r>
              <a:rPr lang="en-US" i="1" dirty="0" smtClean="0">
                <a:latin typeface="Agency FB" panose="020B0503020202020204" pitchFamily="34" charset="0"/>
              </a:rPr>
              <a:t>Microfluidics</a:t>
            </a:r>
            <a:r>
              <a:rPr lang="en-US" dirty="0" smtClean="0">
                <a:latin typeface="Agency FB" panose="020B0503020202020204" pitchFamily="34" charset="0"/>
              </a:rPr>
              <a:t>. </a:t>
            </a:r>
            <a:r>
              <a:rPr lang="en-US" altLang="en-US" i="1" dirty="0" smtClean="0">
                <a:solidFill>
                  <a:srgbClr val="333333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Nature Communications</a:t>
            </a:r>
            <a:r>
              <a:rPr lang="en-US" altLang="en-US" dirty="0">
                <a:solidFill>
                  <a:srgbClr val="333333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 </a:t>
            </a:r>
            <a:r>
              <a:rPr lang="en-US" altLang="en-US" b="1" dirty="0" smtClean="0">
                <a:solidFill>
                  <a:srgbClr val="333333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7</a:t>
            </a:r>
            <a:r>
              <a:rPr lang="en-US" altLang="en-US" dirty="0" smtClean="0">
                <a:solidFill>
                  <a:srgbClr val="333333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,Article </a:t>
            </a:r>
            <a:r>
              <a:rPr lang="en-US" altLang="en-US" dirty="0">
                <a:solidFill>
                  <a:srgbClr val="333333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number</a:t>
            </a:r>
            <a:r>
              <a:rPr lang="en-US" altLang="en-US" dirty="0" smtClean="0">
                <a:solidFill>
                  <a:srgbClr val="333333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:</a:t>
            </a:r>
            <a:r>
              <a:rPr lang="en-US" altLang="en-US" dirty="0">
                <a:solidFill>
                  <a:srgbClr val="333333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 </a:t>
            </a:r>
            <a:r>
              <a:rPr lang="en-US" altLang="en-US" dirty="0" smtClean="0">
                <a:solidFill>
                  <a:srgbClr val="333333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11235</a:t>
            </a:r>
            <a:r>
              <a:rPr lang="en-US" altLang="en-US" dirty="0">
                <a:solidFill>
                  <a:srgbClr val="333333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 </a:t>
            </a:r>
            <a:r>
              <a:rPr lang="en-US" altLang="en-US" dirty="0" smtClean="0">
                <a:solidFill>
                  <a:srgbClr val="333333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doi:10.1038/ncomms11235.</a:t>
            </a:r>
            <a:endParaRPr lang="en-US" altLang="en-US" dirty="0">
              <a:latin typeface="Agency FB" panose="020B0503020202020204" pitchFamily="34" charset="0"/>
            </a:endParaRPr>
          </a:p>
          <a:p>
            <a:endParaRPr lang="en-US" dirty="0" smtClean="0">
              <a:latin typeface="Agency FB" panose="020B0503020202020204" pitchFamily="34" charset="0"/>
            </a:endParaRPr>
          </a:p>
          <a:p>
            <a:r>
              <a:rPr lang="en-US" dirty="0" smtClean="0">
                <a:latin typeface="Agency FB" panose="020B0503020202020204" pitchFamily="34" charset="0"/>
              </a:rPr>
              <a:t>Bio-Rad. Introduction to Digital PRC. (updated 2016). </a:t>
            </a:r>
            <a:r>
              <a:rPr lang="en-US" dirty="0">
                <a:latin typeface="Agency FB" panose="020B0503020202020204" pitchFamily="34" charset="0"/>
              </a:rPr>
              <a:t>Retrieved from </a:t>
            </a:r>
            <a:r>
              <a:rPr lang="en-US" dirty="0">
                <a:latin typeface="Agency FB" panose="020B0503020202020204" pitchFamily="34" charset="0"/>
                <a:hlinkClick r:id="rId3"/>
              </a:rPr>
              <a:t>http://</a:t>
            </a:r>
            <a:r>
              <a:rPr lang="en-US" dirty="0" smtClean="0">
                <a:latin typeface="Agency FB" panose="020B0503020202020204" pitchFamily="34" charset="0"/>
                <a:hlinkClick r:id="rId3"/>
              </a:rPr>
              <a:t>www.bio-rad.com/en-us/applications-technologies/introduction-digital-pcr</a:t>
            </a:r>
            <a:endParaRPr lang="en-US" dirty="0" smtClean="0">
              <a:latin typeface="Agency FB" panose="020B0503020202020204" pitchFamily="34" charset="0"/>
            </a:endParaRPr>
          </a:p>
          <a:p>
            <a:endParaRPr lang="en-US" dirty="0" smtClean="0">
              <a:latin typeface="Agency FB" panose="020B0503020202020204" pitchFamily="34" charset="0"/>
            </a:endParaRPr>
          </a:p>
          <a:p>
            <a:r>
              <a:rPr lang="en-US" dirty="0" smtClean="0">
                <a:latin typeface="Agency FB" panose="020B0503020202020204" pitchFamily="34" charset="0"/>
              </a:rPr>
              <a:t>SCCWRP. ‘SCCWRP </a:t>
            </a:r>
            <a:r>
              <a:rPr lang="en-US" dirty="0">
                <a:latin typeface="Agency FB" panose="020B0503020202020204" pitchFamily="34" charset="0"/>
              </a:rPr>
              <a:t>to begin testing suitcase-sized </a:t>
            </a:r>
            <a:r>
              <a:rPr lang="en-US" dirty="0" err="1">
                <a:latin typeface="Agency FB" panose="020B0503020202020204" pitchFamily="34" charset="0"/>
              </a:rPr>
              <a:t>ddPCR</a:t>
            </a:r>
            <a:r>
              <a:rPr lang="en-US" dirty="0">
                <a:latin typeface="Agency FB" panose="020B0503020202020204" pitchFamily="34" charset="0"/>
              </a:rPr>
              <a:t> </a:t>
            </a:r>
            <a:r>
              <a:rPr lang="en-US" dirty="0" smtClean="0">
                <a:latin typeface="Agency FB" panose="020B0503020202020204" pitchFamily="34" charset="0"/>
              </a:rPr>
              <a:t>instrument.’ (updated 2015, August 19). </a:t>
            </a:r>
            <a:r>
              <a:rPr lang="en-US" dirty="0">
                <a:latin typeface="Agency FB" panose="020B0503020202020204" pitchFamily="34" charset="0"/>
              </a:rPr>
              <a:t>Retrieved from </a:t>
            </a:r>
            <a:r>
              <a:rPr lang="en-US" dirty="0" smtClean="0">
                <a:latin typeface="Agency FB" panose="020B0503020202020204" pitchFamily="34" charset="0"/>
                <a:hlinkClick r:id="rId4"/>
              </a:rPr>
              <a:t>http</a:t>
            </a:r>
            <a:r>
              <a:rPr lang="en-US" dirty="0">
                <a:latin typeface="Agency FB" panose="020B0503020202020204" pitchFamily="34" charset="0"/>
                <a:hlinkClick r:id="rId4"/>
              </a:rPr>
              <a:t>://</a:t>
            </a:r>
            <a:r>
              <a:rPr lang="en-US" dirty="0" smtClean="0">
                <a:latin typeface="Agency FB" panose="020B0503020202020204" pitchFamily="34" charset="0"/>
                <a:hlinkClick r:id="rId4"/>
              </a:rPr>
              <a:t>sccwrp.org/homepage/news/15-08-19/SCCWRP_to_begin_testing_suitcase-sized_ddPCR_instrument.aspx</a:t>
            </a:r>
            <a:endParaRPr lang="en-US" dirty="0" smtClean="0">
              <a:latin typeface="Agency FB" panose="020B0503020202020204" pitchFamily="34" charset="0"/>
            </a:endParaRPr>
          </a:p>
          <a:p>
            <a:endParaRPr lang="en-US" dirty="0">
              <a:latin typeface="Agency FB" panose="020B0503020202020204" pitchFamily="34" charset="0"/>
            </a:endParaRPr>
          </a:p>
          <a:p>
            <a:r>
              <a:rPr lang="en-US" dirty="0" smtClean="0">
                <a:latin typeface="Agency FB" panose="020B0503020202020204" pitchFamily="34" charset="0"/>
              </a:rPr>
              <a:t>Pen name ‘Roaming_thunder@yahoo.com.’ Um a Photocopier? </a:t>
            </a:r>
            <a:r>
              <a:rPr lang="en-US" dirty="0">
                <a:latin typeface="Agency FB" panose="020B0503020202020204" pitchFamily="34" charset="0"/>
              </a:rPr>
              <a:t>(updated </a:t>
            </a:r>
            <a:r>
              <a:rPr lang="en-US" dirty="0" smtClean="0">
                <a:latin typeface="Agency FB" panose="020B0503020202020204" pitchFamily="34" charset="0"/>
              </a:rPr>
              <a:t>2013, July 10). </a:t>
            </a:r>
            <a:r>
              <a:rPr lang="en-US" dirty="0">
                <a:latin typeface="Agency FB" panose="020B0503020202020204" pitchFamily="34" charset="0"/>
              </a:rPr>
              <a:t>Retrieved </a:t>
            </a:r>
            <a:r>
              <a:rPr lang="en-US" dirty="0" smtClean="0">
                <a:latin typeface="Agency FB" panose="020B0503020202020204" pitchFamily="34" charset="0"/>
              </a:rPr>
              <a:t>from </a:t>
            </a:r>
            <a:r>
              <a:rPr lang="en-US" dirty="0" smtClean="0">
                <a:latin typeface="Agency FB" panose="020B0503020202020204" pitchFamily="34" charset="0"/>
                <a:hlinkClick r:id="rId5"/>
              </a:rPr>
              <a:t>https</a:t>
            </a:r>
            <a:r>
              <a:rPr lang="en-US" dirty="0">
                <a:latin typeface="Agency FB" panose="020B0503020202020204" pitchFamily="34" charset="0"/>
                <a:hlinkClick r:id="rId5"/>
              </a:rPr>
              <a:t>://roamindoodles.wordpress.com/2013/07/10/um-a-photocopier</a:t>
            </a:r>
            <a:r>
              <a:rPr lang="en-US" dirty="0" smtClean="0">
                <a:latin typeface="Agency FB" panose="020B0503020202020204" pitchFamily="34" charset="0"/>
                <a:hlinkClick r:id="rId5"/>
              </a:rPr>
              <a:t>/</a:t>
            </a:r>
            <a:endParaRPr lang="en-US" dirty="0" smtClean="0">
              <a:latin typeface="Agency FB" panose="020B0503020202020204" pitchFamily="34" charset="0"/>
            </a:endParaRPr>
          </a:p>
          <a:p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FE95E-7F92-405D-BCB3-5F48CA5039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14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3" descr="http://cdn.theatlantic.com/static/mt/assets/science/shutterstock_34693498%20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35323">
            <a:off x="2198428" y="5078964"/>
            <a:ext cx="2202929" cy="166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962400" y="4108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latin typeface="Agency FB" panose="020B0503020202020204" pitchFamily="34" charset="0"/>
              </a:rPr>
              <a:t>Sample Collection and Processing</a:t>
            </a:r>
          </a:p>
        </p:txBody>
      </p:sp>
      <p:pic>
        <p:nvPicPr>
          <p:cNvPr id="9" name="Picture 2" descr="http://www.mbari.org/news/news_releases/2000/sep15_delong/microbes-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01"/>
          <a:stretch/>
        </p:blipFill>
        <p:spPr bwMode="auto">
          <a:xfrm>
            <a:off x="-12812" y="0"/>
            <a:ext cx="142209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https://encrypted-tbn2.gstatic.com/images?q=tbn:ANd9GcQTnUaP9nayZngtqU4CgqngDSvwNbqqtlPR8mJXYT1VCbLxJooLm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84" y="869697"/>
            <a:ext cx="142282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http://ecx.images-amazon.com/images/I/31qlMSewceL._SL500_AA300_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82" y="2241297"/>
            <a:ext cx="137159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409286" y="57177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gency FB" panose="020B0503020202020204" pitchFamily="34" charset="0"/>
              </a:rPr>
              <a:t>Water Sample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59009" y="962442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gency FB" panose="020B0503020202020204" pitchFamily="34" charset="0"/>
              </a:rPr>
              <a:t>Filter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97182" y="3285602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gency FB" panose="020B0503020202020204" pitchFamily="34" charset="0"/>
              </a:rPr>
              <a:t>Extraction Kit</a:t>
            </a: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15" name="Bent Arrow 14"/>
          <p:cNvSpPr/>
          <p:nvPr/>
        </p:nvSpPr>
        <p:spPr>
          <a:xfrm flipV="1">
            <a:off x="1033344" y="3626741"/>
            <a:ext cx="270300" cy="36779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Bent Arrow 15"/>
          <p:cNvSpPr/>
          <p:nvPr/>
        </p:nvSpPr>
        <p:spPr>
          <a:xfrm flipV="1">
            <a:off x="1409286" y="5157257"/>
            <a:ext cx="517704" cy="1016922"/>
          </a:xfrm>
          <a:prstGeom prst="bentArrow">
            <a:avLst>
              <a:gd name="adj1" fmla="val 16822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61996" y="2195671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gency FB" panose="020B0503020202020204" pitchFamily="34" charset="0"/>
              </a:rPr>
              <a:t>Lysate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9286" y="3285602"/>
            <a:ext cx="2714743" cy="187165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428396" y="6228235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gency FB" panose="020B0503020202020204" pitchFamily="34" charset="0"/>
              </a:rPr>
              <a:t>Pure DNA or RNA</a:t>
            </a:r>
          </a:p>
        </p:txBody>
      </p:sp>
      <p:sp>
        <p:nvSpPr>
          <p:cNvPr id="18" name="Bent Arrow 17"/>
          <p:cNvSpPr/>
          <p:nvPr/>
        </p:nvSpPr>
        <p:spPr>
          <a:xfrm flipV="1">
            <a:off x="254254" y="1371600"/>
            <a:ext cx="270300" cy="36779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Bent Arrow 18"/>
          <p:cNvSpPr/>
          <p:nvPr/>
        </p:nvSpPr>
        <p:spPr>
          <a:xfrm flipV="1">
            <a:off x="562360" y="2241297"/>
            <a:ext cx="270300" cy="36779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3" name="Picture 9" descr="http://ecx.images-amazon.com/images/I/31qlMSewceL._SL500_AA300_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851" y="5149435"/>
            <a:ext cx="1662346" cy="166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62394" y="1975207"/>
            <a:ext cx="873272" cy="25123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06806" y="2528012"/>
            <a:ext cx="875614" cy="7387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3424">
            <a:off x="9566545" y="2419411"/>
            <a:ext cx="1519580" cy="2149082"/>
          </a:xfrm>
          <a:prstGeom prst="rect">
            <a:avLst/>
          </a:prstGeom>
        </p:spPr>
      </p:pic>
      <p:pic>
        <p:nvPicPr>
          <p:cNvPr id="28" name="Picture 13" descr="http://cdn.theatlantic.com/static/mt/assets/science/shutterstock_34693498%20copy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00482" flipH="1">
            <a:off x="7719098" y="4004022"/>
            <a:ext cx="1617103" cy="122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15836" y="1051810"/>
            <a:ext cx="725953" cy="6222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92905" y="1496752"/>
            <a:ext cx="633891" cy="54333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6207518">
            <a:off x="6541509" y="1977499"/>
            <a:ext cx="892019" cy="75264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7443777">
            <a:off x="11087569" y="841569"/>
            <a:ext cx="651149" cy="71626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7003224">
            <a:off x="10687766" y="1763432"/>
            <a:ext cx="751329" cy="826462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208796" y="1281732"/>
            <a:ext cx="1875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gency FB" panose="020B0503020202020204" pitchFamily="34" charset="0"/>
              </a:rPr>
              <a:t>Fluorophore/Quencher Probe</a:t>
            </a: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945433" y="1393975"/>
            <a:ext cx="1636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gency FB" panose="020B0503020202020204" pitchFamily="34" charset="0"/>
              </a:rPr>
              <a:t>Polymerase enzyme</a:t>
            </a: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400456" y="2142976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gency FB" panose="020B0503020202020204" pitchFamily="34" charset="0"/>
              </a:rPr>
              <a:t>Master Mix</a:t>
            </a: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669714" y="3394547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gency FB" panose="020B0503020202020204" pitchFamily="34" charset="0"/>
              </a:rPr>
              <a:t>Water</a:t>
            </a: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586629" y="5064541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gency FB" panose="020B0503020202020204" pitchFamily="34" charset="0"/>
              </a:rPr>
              <a:t>Pure DNA or RNA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149334" y="2251232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gency FB" panose="020B0503020202020204" pitchFamily="34" charset="0"/>
              </a:rPr>
              <a:t>Nucleic Acids</a:t>
            </a:r>
            <a:endParaRPr lang="en-US" dirty="0">
              <a:latin typeface="Agency FB" panose="020B0503020202020204" pitchFamily="34" charset="0"/>
            </a:endParaRPr>
          </a:p>
        </p:txBody>
      </p:sp>
      <p:pic>
        <p:nvPicPr>
          <p:cNvPr id="40" name="Picture 13" descr="http://cdn.theatlantic.com/static/mt/assets/science/shutterstock_34693498%20copy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19685">
            <a:off x="8898268" y="3961614"/>
            <a:ext cx="1617103" cy="122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7781973" y="6128010"/>
            <a:ext cx="2996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gency FB" panose="020B0503020202020204" pitchFamily="34" charset="0"/>
              </a:rPr>
              <a:t>ddPCR</a:t>
            </a:r>
            <a:r>
              <a:rPr lang="en-US" dirty="0" smtClean="0">
                <a:latin typeface="Agency FB" panose="020B0503020202020204" pitchFamily="34" charset="0"/>
              </a:rPr>
              <a:t> volume injected into instrument</a:t>
            </a: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FE95E-7F92-405D-BCB3-5F48CA5039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84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378116"/>
            <a:ext cx="12192000" cy="14798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gency FB" panose="020B0503020202020204" pitchFamily="34" charset="0"/>
              </a:rPr>
              <a:t>Independent reaction volumes </a:t>
            </a:r>
            <a:r>
              <a:rPr lang="en-US" sz="40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within a droplet yield </a:t>
            </a:r>
            <a:r>
              <a:rPr lang="en-US" sz="4000" dirty="0">
                <a:solidFill>
                  <a:schemeClr val="tx1"/>
                </a:solidFill>
                <a:latin typeface="Agency FB" panose="020B0503020202020204" pitchFamily="34" charset="0"/>
              </a:rPr>
              <a:t>greater potential for sample purity, throughput, scalability, </a:t>
            </a:r>
            <a:r>
              <a:rPr lang="en-US" sz="40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efficiency, &amp; </a:t>
            </a:r>
            <a:r>
              <a:rPr lang="en-US" sz="4000" dirty="0">
                <a:solidFill>
                  <a:schemeClr val="tx1"/>
                </a:solidFill>
                <a:latin typeface="Agency FB" panose="020B0503020202020204" pitchFamily="34" charset="0"/>
              </a:rPr>
              <a:t>accuracy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0" y="1751603"/>
            <a:ext cx="9144000" cy="327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0" t="49999" r="8254" b="1"/>
          <a:stretch/>
        </p:blipFill>
        <p:spPr bwMode="auto">
          <a:xfrm>
            <a:off x="1948868" y="1147108"/>
            <a:ext cx="6294550" cy="4231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809867" y="1751606"/>
            <a:ext cx="174309" cy="141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3962400" y="41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>
                <a:latin typeface="Agency FB" panose="020B0503020202020204" pitchFamily="34" charset="0"/>
              </a:rPr>
              <a:t>Emulsion Microfluidics</a:t>
            </a: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FE95E-7F92-405D-BCB3-5F48CA5039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8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962400" y="4108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dirty="0" err="1" smtClean="0">
                <a:latin typeface="Agency FB" panose="020B0503020202020204" pitchFamily="34" charset="0"/>
              </a:rPr>
              <a:t>ddPCR</a:t>
            </a:r>
            <a:endParaRPr lang="en-US" dirty="0">
              <a:latin typeface="Agency FB" panose="020B0503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4711"/>
            <a:ext cx="10067157" cy="43392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490" y="4594003"/>
            <a:ext cx="6550165" cy="198425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FE95E-7F92-405D-BCB3-5F48CA5039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962400" y="4108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latin typeface="Agency FB" panose="020B0503020202020204" pitchFamily="34" charset="0"/>
              </a:rPr>
              <a:t>d</a:t>
            </a:r>
            <a:r>
              <a:rPr lang="en-US" dirty="0" smtClean="0">
                <a:latin typeface="Agency FB" panose="020B0503020202020204" pitchFamily="34" charset="0"/>
              </a:rPr>
              <a:t>igital droplet Polymerase Chain Reaction</a:t>
            </a: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57853" y="1390310"/>
            <a:ext cx="3286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gency FB" panose="020B0503020202020204" pitchFamily="34" charset="0"/>
              </a:rPr>
              <a:t>The ‘original’ copy placed on the glass which is the DNA sample just extracted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291283" y="1082240"/>
            <a:ext cx="882502" cy="1265274"/>
            <a:chOff x="5135526" y="1147108"/>
            <a:chExt cx="882502" cy="1265274"/>
          </a:xfrm>
        </p:grpSpPr>
        <p:sp>
          <p:nvSpPr>
            <p:cNvPr id="3" name="Rectangle 2"/>
            <p:cNvSpPr/>
            <p:nvPr/>
          </p:nvSpPr>
          <p:spPr>
            <a:xfrm>
              <a:off x="5135526" y="1147108"/>
              <a:ext cx="882502" cy="126527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16279" y="1179580"/>
              <a:ext cx="6166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smtClean="0">
                  <a:latin typeface="Agency FB" panose="020B0503020202020204" pitchFamily="34" charset="0"/>
                </a:rPr>
                <a:t>?</a:t>
              </a:r>
              <a:endParaRPr lang="en-US" sz="7200" dirty="0">
                <a:latin typeface="Agency FB" panose="020B0503020202020204" pitchFamily="34" charset="0"/>
              </a:endParaRPr>
            </a:p>
          </p:txBody>
        </p:sp>
      </p:grpSp>
      <p:grpSp>
        <p:nvGrpSpPr>
          <p:cNvPr id="77827" name="Group 77826"/>
          <p:cNvGrpSpPr/>
          <p:nvPr/>
        </p:nvGrpSpPr>
        <p:grpSpPr>
          <a:xfrm flipH="1">
            <a:off x="3502855" y="2694197"/>
            <a:ext cx="5154898" cy="3253561"/>
            <a:chOff x="3335079" y="2801993"/>
            <a:chExt cx="5702596" cy="4056007"/>
          </a:xfrm>
        </p:grpSpPr>
        <p:pic>
          <p:nvPicPr>
            <p:cNvPr id="3074" name="Picture 2" descr="https://roamindoodles.files.wordpress.com/2013/07/photocopier-e1373218840613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05" t="9489" r="9806" b="9395"/>
            <a:stretch/>
          </p:blipFill>
          <p:spPr bwMode="auto">
            <a:xfrm>
              <a:off x="3335079" y="2801993"/>
              <a:ext cx="5702596" cy="4056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5" name="Straight Connector 14"/>
            <p:cNvCxnSpPr/>
            <p:nvPr/>
          </p:nvCxnSpPr>
          <p:spPr>
            <a:xfrm>
              <a:off x="4922874" y="4082902"/>
              <a:ext cx="1547038" cy="31897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4932707" y="4067267"/>
              <a:ext cx="1477926" cy="38961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906690" y="4560943"/>
              <a:ext cx="1537108" cy="46042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Agency FB" panose="020B0503020202020204" pitchFamily="34" charset="0"/>
                </a:rPr>
                <a:t>ddPCR</a:t>
              </a:r>
              <a:r>
                <a:rPr lang="en-US" dirty="0" smtClean="0">
                  <a:latin typeface="Agency FB" panose="020B0503020202020204" pitchFamily="34" charset="0"/>
                </a:rPr>
                <a:t>-Tron 500</a:t>
              </a:r>
              <a:endParaRPr lang="en-US" dirty="0">
                <a:latin typeface="Agency FB" panose="020B0503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904045" y="2094667"/>
            <a:ext cx="2720754" cy="1106994"/>
            <a:chOff x="9159266" y="2626551"/>
            <a:chExt cx="2720754" cy="1106994"/>
          </a:xfrm>
        </p:grpSpPr>
        <p:sp>
          <p:nvSpPr>
            <p:cNvPr id="2" name="Left Arrow 1"/>
            <p:cNvSpPr/>
            <p:nvPr/>
          </p:nvSpPr>
          <p:spPr>
            <a:xfrm rot="20561129">
              <a:off x="9159266" y="2626551"/>
              <a:ext cx="2720754" cy="1106994"/>
            </a:xfrm>
            <a:prstGeom prst="leftArrow">
              <a:avLst/>
            </a:prstGeom>
            <a:solidFill>
              <a:schemeClr val="bg2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 rot="20561129">
              <a:off x="9261037" y="2820862"/>
              <a:ext cx="26181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Agency FB" panose="020B0503020202020204" pitchFamily="34" charset="0"/>
                </a:rPr>
                <a:t>Primer/Probe</a:t>
              </a:r>
              <a:endParaRPr lang="en-US" sz="4000" dirty="0">
                <a:latin typeface="Agency FB" panose="020B0503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 rot="1120186">
            <a:off x="8890963" y="5394261"/>
            <a:ext cx="2019615" cy="1106994"/>
            <a:chOff x="9355073" y="4105994"/>
            <a:chExt cx="2720754" cy="1106994"/>
          </a:xfrm>
        </p:grpSpPr>
        <p:sp>
          <p:nvSpPr>
            <p:cNvPr id="26" name="Left Arrow 25"/>
            <p:cNvSpPr/>
            <p:nvPr/>
          </p:nvSpPr>
          <p:spPr>
            <a:xfrm>
              <a:off x="9355073" y="4105994"/>
              <a:ext cx="2720754" cy="1106994"/>
            </a:xfrm>
            <a:prstGeom prst="leftArrow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456844" y="4300305"/>
              <a:ext cx="26181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Agency FB" panose="020B0503020202020204" pitchFamily="34" charset="0"/>
                </a:rPr>
                <a:t>Master Mix</a:t>
              </a:r>
              <a:endParaRPr lang="en-US" sz="4000" dirty="0">
                <a:latin typeface="Agency FB" panose="020B0503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 rot="20629248">
            <a:off x="9121122" y="3725105"/>
            <a:ext cx="1387546" cy="1106994"/>
            <a:chOff x="9157856" y="5593262"/>
            <a:chExt cx="2855909" cy="1106994"/>
          </a:xfrm>
        </p:grpSpPr>
        <p:sp>
          <p:nvSpPr>
            <p:cNvPr id="28" name="Left Arrow 27"/>
            <p:cNvSpPr/>
            <p:nvPr/>
          </p:nvSpPr>
          <p:spPr>
            <a:xfrm rot="1081230">
              <a:off x="9157856" y="5593262"/>
              <a:ext cx="2720754" cy="1106994"/>
            </a:xfrm>
            <a:prstGeom prst="leftArrow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 rot="1081230">
              <a:off x="9395582" y="5834583"/>
              <a:ext cx="261818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Agency FB" panose="020B0503020202020204" pitchFamily="34" charset="0"/>
                </a:rPr>
                <a:t>Water</a:t>
              </a:r>
              <a:endParaRPr lang="en-US" sz="4000" dirty="0">
                <a:latin typeface="Agency FB" panose="020B0503020202020204" pitchFamily="34" charset="0"/>
              </a:endParaRPr>
            </a:p>
          </p:txBody>
        </p:sp>
      </p:grpSp>
      <p:cxnSp>
        <p:nvCxnSpPr>
          <p:cNvPr id="77833" name="Elbow Connector 77832"/>
          <p:cNvCxnSpPr/>
          <p:nvPr/>
        </p:nvCxnSpPr>
        <p:spPr>
          <a:xfrm>
            <a:off x="7863508" y="2302861"/>
            <a:ext cx="987124" cy="518001"/>
          </a:xfrm>
          <a:prstGeom prst="bentConnector3">
            <a:avLst>
              <a:gd name="adj1" fmla="val 50000"/>
            </a:avLst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838" name="Elbow Connector 77837"/>
          <p:cNvCxnSpPr/>
          <p:nvPr/>
        </p:nvCxnSpPr>
        <p:spPr>
          <a:xfrm rot="16200000" flipH="1">
            <a:off x="7170495" y="5207181"/>
            <a:ext cx="695755" cy="356859"/>
          </a:xfrm>
          <a:prstGeom prst="bentConnector3">
            <a:avLst>
              <a:gd name="adj1" fmla="val 44812"/>
            </a:avLst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849" name="Elbow Connector 77848"/>
          <p:cNvCxnSpPr>
            <a:stCxn id="3074" idx="3"/>
            <a:endCxn id="12" idx="0"/>
          </p:cNvCxnSpPr>
          <p:nvPr/>
        </p:nvCxnSpPr>
        <p:spPr>
          <a:xfrm rot="10800000" flipV="1">
            <a:off x="629093" y="4320978"/>
            <a:ext cx="2873762" cy="99414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Elbow Connector 62"/>
          <p:cNvCxnSpPr>
            <a:endCxn id="11" idx="2"/>
          </p:cNvCxnSpPr>
          <p:nvPr/>
        </p:nvCxnSpPr>
        <p:spPr>
          <a:xfrm rot="10800000">
            <a:off x="629094" y="1628251"/>
            <a:ext cx="2893653" cy="179600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187842" y="158972"/>
            <a:ext cx="2500598" cy="1569660"/>
            <a:chOff x="187842" y="176266"/>
            <a:chExt cx="2500598" cy="1569660"/>
          </a:xfrm>
        </p:grpSpPr>
        <p:sp>
          <p:nvSpPr>
            <p:cNvPr id="11" name="Rectangle 10"/>
            <p:cNvSpPr/>
            <p:nvPr/>
          </p:nvSpPr>
          <p:spPr>
            <a:xfrm>
              <a:off x="187842" y="380271"/>
              <a:ext cx="882502" cy="126527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805938" y="176266"/>
              <a:ext cx="88250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dirty="0" smtClean="0">
                  <a:solidFill>
                    <a:srgbClr val="00B050"/>
                  </a:solidFill>
                  <a:latin typeface="Agency FB" panose="020B0503020202020204" pitchFamily="34" charset="0"/>
                </a:rPr>
                <a:t>1</a:t>
              </a:r>
              <a:endParaRPr lang="en-US" sz="9600" dirty="0">
                <a:solidFill>
                  <a:srgbClr val="00B050"/>
                </a:solidFill>
                <a:latin typeface="Agency FB" panose="020B0503020202020204" pitchFamily="34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87842" y="5315122"/>
            <a:ext cx="882502" cy="12652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1115038" y="1846241"/>
            <a:ext cx="16801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gency FB" panose="020B0503020202020204" pitchFamily="34" charset="0"/>
              </a:rPr>
              <a:t>The ‘copy’ made will have released fluorophores &amp; treated as a </a:t>
            </a:r>
            <a:r>
              <a:rPr lang="en-US" dirty="0" smtClean="0">
                <a:solidFill>
                  <a:srgbClr val="00B050"/>
                </a:solidFill>
                <a:latin typeface="Agency FB" panose="020B0503020202020204" pitchFamily="34" charset="0"/>
              </a:rPr>
              <a:t>1</a:t>
            </a:r>
            <a:r>
              <a:rPr lang="en-US" dirty="0" smtClean="0">
                <a:latin typeface="Agency FB" panose="020B0503020202020204" pitchFamily="34" charset="0"/>
              </a:rPr>
              <a:t> if the DNA is a match</a:t>
            </a: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072319" y="4308754"/>
            <a:ext cx="16801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gency FB" panose="020B0503020202020204" pitchFamily="34" charset="0"/>
              </a:rPr>
              <a:t>The ‘copy’ made will be blank &amp; treated as a </a:t>
            </a:r>
            <a:r>
              <a:rPr lang="en-US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0</a:t>
            </a:r>
            <a:r>
              <a:rPr lang="en-US" dirty="0" smtClean="0">
                <a:latin typeface="Agency FB" panose="020B0503020202020204" pitchFamily="34" charset="0"/>
              </a:rPr>
              <a:t> if the DNA is </a:t>
            </a:r>
            <a:r>
              <a:rPr lang="en-US" b="1" dirty="0" smtClean="0">
                <a:latin typeface="Agency FB" panose="020B0503020202020204" pitchFamily="34" charset="0"/>
              </a:rPr>
              <a:t>NOT</a:t>
            </a:r>
            <a:r>
              <a:rPr lang="en-US" dirty="0" smtClean="0">
                <a:latin typeface="Agency FB" panose="020B0503020202020204" pitchFamily="34" charset="0"/>
              </a:rPr>
              <a:t> a match</a:t>
            </a: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869952" y="5162929"/>
            <a:ext cx="8825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0</a:t>
            </a:r>
            <a:endParaRPr lang="en-US" sz="9600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sp>
        <p:nvSpPr>
          <p:cNvPr id="6" name="Left-Right Arrow 5"/>
          <p:cNvSpPr/>
          <p:nvPr/>
        </p:nvSpPr>
        <p:spPr>
          <a:xfrm>
            <a:off x="1115038" y="5798340"/>
            <a:ext cx="831566" cy="394933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Left-Right Arrow 40"/>
          <p:cNvSpPr/>
          <p:nvPr/>
        </p:nvSpPr>
        <p:spPr>
          <a:xfrm>
            <a:off x="1118956" y="805140"/>
            <a:ext cx="831566" cy="394933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13" descr="http://cdn.theatlantic.com/static/mt/assets/science/shutterstock_34693498%20cop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9842" y="587213"/>
            <a:ext cx="1099719" cy="83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Down Arrow 24"/>
          <p:cNvSpPr/>
          <p:nvPr/>
        </p:nvSpPr>
        <p:spPr>
          <a:xfrm>
            <a:off x="6564092" y="2376739"/>
            <a:ext cx="336884" cy="34668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FE95E-7F92-405D-BCB3-5F48CA5039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46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635912"/>
            <a:ext cx="328462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Agency FB" panose="020B0503020202020204" pitchFamily="34" charset="0"/>
              </a:rPr>
              <a:t>1x dilution</a:t>
            </a:r>
            <a:br>
              <a:rPr lang="en-US" dirty="0" smtClean="0">
                <a:latin typeface="Agency FB" panose="020B0503020202020204" pitchFamily="34" charset="0"/>
              </a:rPr>
            </a:br>
            <a:r>
              <a:rPr lang="en-US" sz="1800" dirty="0">
                <a:latin typeface="Agency FB" panose="020B0503020202020204" pitchFamily="34" charset="0"/>
              </a:rPr>
              <a:t>(1µL Santa Cruz Wharf sample in 5µL </a:t>
            </a:r>
            <a:r>
              <a:rPr lang="en-US" sz="1800" dirty="0" smtClean="0">
                <a:latin typeface="Agency FB" panose="020B0503020202020204" pitchFamily="34" charset="0"/>
              </a:rPr>
              <a:t>Reaction)</a:t>
            </a:r>
            <a:endParaRPr lang="en-US" sz="1800" dirty="0">
              <a:latin typeface="Agency FB" panose="020B0503020202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74804"/>
            <a:ext cx="6096001" cy="4974912"/>
          </a:xfr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962400" y="41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>
                <a:latin typeface="Agency FB" panose="020B0503020202020204" pitchFamily="34" charset="0"/>
              </a:rPr>
              <a:t>Data Output</a:t>
            </a: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8" name="Title 6"/>
          <p:cNvSpPr txBox="1">
            <a:spLocks/>
          </p:cNvSpPr>
          <p:nvPr/>
        </p:nvSpPr>
        <p:spPr>
          <a:xfrm>
            <a:off x="5991099" y="631804"/>
            <a:ext cx="472966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gency FB" panose="020B0503020202020204" pitchFamily="34" charset="0"/>
              </a:rPr>
              <a:t>10x dilution</a:t>
            </a:r>
            <a:br>
              <a:rPr lang="en-US" dirty="0" smtClean="0">
                <a:latin typeface="Agency FB" panose="020B0503020202020204" pitchFamily="34" charset="0"/>
              </a:rPr>
            </a:br>
            <a:r>
              <a:rPr lang="en-US" sz="1800" dirty="0" smtClean="0">
                <a:latin typeface="Agency FB" panose="020B0503020202020204" pitchFamily="34" charset="0"/>
              </a:rPr>
              <a:t>(0.1µL Santa Cruz Wharf sample in 5µL </a:t>
            </a:r>
            <a:r>
              <a:rPr lang="en-US" sz="1800" dirty="0" smtClean="0">
                <a:latin typeface="Agency FB" panose="020B0503020202020204" pitchFamily="34" charset="0"/>
              </a:rPr>
              <a:t>Reaction)</a:t>
            </a:r>
            <a:endParaRPr lang="en-US" dirty="0">
              <a:latin typeface="Agency FB" panose="020B0503020202020204" pitchFamily="34" charset="0"/>
            </a:endParaRPr>
          </a:p>
        </p:txBody>
      </p:sp>
      <p:pic>
        <p:nvPicPr>
          <p:cNvPr id="9" name="Content Placeholder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099" y="1774804"/>
            <a:ext cx="6096002" cy="503110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FE95E-7F92-405D-BCB3-5F48CA5039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30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5109711" y="1029181"/>
            <a:ext cx="7082289" cy="7344797"/>
            <a:chOff x="4607473" y="1381606"/>
            <a:chExt cx="6073925" cy="3766027"/>
          </a:xfrm>
        </p:grpSpPr>
        <p:grpSp>
          <p:nvGrpSpPr>
            <p:cNvPr id="36" name="Group 35"/>
            <p:cNvGrpSpPr/>
            <p:nvPr/>
          </p:nvGrpSpPr>
          <p:grpSpPr>
            <a:xfrm>
              <a:off x="4624497" y="1466222"/>
              <a:ext cx="6056901" cy="3681411"/>
              <a:chOff x="4453047" y="1399547"/>
              <a:chExt cx="6056901" cy="3681411"/>
            </a:xfrm>
          </p:grpSpPr>
          <p:pic>
            <p:nvPicPr>
              <p:cNvPr id="17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453047" y="1399547"/>
                <a:ext cx="6056901" cy="26337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0" name="Rectangle 29"/>
              <p:cNvSpPr/>
              <p:nvPr/>
            </p:nvSpPr>
            <p:spPr>
              <a:xfrm>
                <a:off x="4563374" y="4623758"/>
                <a:ext cx="646981" cy="457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1" name="Rectangle 50"/>
            <p:cNvSpPr/>
            <p:nvPr/>
          </p:nvSpPr>
          <p:spPr>
            <a:xfrm>
              <a:off x="4607473" y="1381606"/>
              <a:ext cx="1692617" cy="1893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Agency FB" panose="020B0503020202020204" pitchFamily="34" charset="0"/>
                  <a:cs typeface="Arial" panose="020B0604020202020204" pitchFamily="34" charset="0"/>
                </a:rPr>
                <a:t>PROCESS FLOW DIAGRAM</a:t>
              </a:r>
              <a:endParaRPr lang="en-US" dirty="0">
                <a:latin typeface="Agency FB" panose="020B0503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382282" y="924790"/>
            <a:ext cx="6787608" cy="5940426"/>
            <a:chOff x="-263221" y="1502176"/>
            <a:chExt cx="6787608" cy="536805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322" y="1502176"/>
              <a:ext cx="3429919" cy="4469506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-263221" y="5843879"/>
              <a:ext cx="6787608" cy="1026347"/>
              <a:chOff x="-59986" y="5654639"/>
              <a:chExt cx="5798555" cy="1026347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-59986" y="6151243"/>
                <a:ext cx="23434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Agency FB" panose="020B0503020202020204" pitchFamily="34" charset="0"/>
                    <a:cs typeface="Arial" panose="020B0604020202020204" pitchFamily="34" charset="0"/>
                  </a:rPr>
                  <a:t>C - Self-sealing needle valve </a:t>
                </a:r>
              </a:p>
              <a:p>
                <a:r>
                  <a:rPr lang="en-US" sz="1400" dirty="0" smtClean="0">
                    <a:latin typeface="Agency FB" panose="020B0503020202020204" pitchFamily="34" charset="0"/>
                    <a:cs typeface="Arial" panose="020B0604020202020204" pitchFamily="34" charset="0"/>
                  </a:rPr>
                  <a:t>      for repeated sample injection</a:t>
                </a:r>
                <a:endParaRPr lang="en-US" sz="1400" dirty="0">
                  <a:latin typeface="Agency FB" panose="020B0503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604139" y="6157766"/>
                <a:ext cx="199331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1400" dirty="0" smtClean="0">
                    <a:solidFill>
                      <a:prstClr val="black"/>
                    </a:solidFill>
                    <a:latin typeface="Agency FB" panose="020B0503020202020204" pitchFamily="34" charset="0"/>
                    <a:cs typeface="Arial" panose="020B0604020202020204" pitchFamily="34" charset="0"/>
                  </a:rPr>
                  <a:t>D - Water tight instrument case </a:t>
                </a:r>
              </a:p>
              <a:p>
                <a:pPr lvl="0"/>
                <a:r>
                  <a:rPr lang="en-US" sz="1400" i="1" dirty="0" smtClean="0">
                    <a:solidFill>
                      <a:prstClr val="black"/>
                    </a:solidFill>
                    <a:latin typeface="Agency FB" panose="020B0503020202020204" pitchFamily="34" charset="0"/>
                    <a:cs typeface="Arial" panose="020B0604020202020204" pitchFamily="34" charset="0"/>
                  </a:rPr>
                  <a:t>      </a:t>
                </a:r>
                <a:r>
                  <a:rPr lang="pl-PL" sz="1400" i="1" dirty="0" smtClean="0">
                    <a:solidFill>
                      <a:prstClr val="black"/>
                    </a:solidFill>
                    <a:latin typeface="Agency FB" panose="020B0503020202020204" pitchFamily="34" charset="0"/>
                    <a:cs typeface="Arial" panose="020B0604020202020204" pitchFamily="34" charset="0"/>
                  </a:rPr>
                  <a:t>16.9</a:t>
                </a:r>
                <a:r>
                  <a:rPr lang="en-US" sz="1400" i="1" dirty="0" smtClean="0">
                    <a:solidFill>
                      <a:prstClr val="black"/>
                    </a:solidFill>
                    <a:latin typeface="Agency FB" panose="020B0503020202020204" pitchFamily="34" charset="0"/>
                    <a:cs typeface="Arial" panose="020B0604020202020204" pitchFamily="34" charset="0"/>
                  </a:rPr>
                  <a:t>”</a:t>
                </a:r>
                <a:r>
                  <a:rPr lang="pl-PL" sz="1400" i="1" dirty="0">
                    <a:solidFill>
                      <a:prstClr val="black"/>
                    </a:solidFill>
                    <a:latin typeface="Agency FB" panose="020B0503020202020204" pitchFamily="34" charset="0"/>
                    <a:cs typeface="Arial" panose="020B0604020202020204" pitchFamily="34" charset="0"/>
                  </a:rPr>
                  <a:t> L x </a:t>
                </a:r>
                <a:r>
                  <a:rPr lang="pl-PL" sz="1400" i="1" dirty="0" smtClean="0">
                    <a:solidFill>
                      <a:prstClr val="black"/>
                    </a:solidFill>
                    <a:latin typeface="Agency FB" panose="020B0503020202020204" pitchFamily="34" charset="0"/>
                    <a:cs typeface="Arial" panose="020B0604020202020204" pitchFamily="34" charset="0"/>
                  </a:rPr>
                  <a:t>9.9</a:t>
                </a:r>
                <a:r>
                  <a:rPr lang="en-US" sz="1400" i="1" dirty="0" smtClean="0">
                    <a:solidFill>
                      <a:prstClr val="black"/>
                    </a:solidFill>
                    <a:latin typeface="Agency FB" panose="020B0503020202020204" pitchFamily="34" charset="0"/>
                    <a:cs typeface="Arial" panose="020B0604020202020204" pitchFamily="34" charset="0"/>
                  </a:rPr>
                  <a:t>”</a:t>
                </a:r>
                <a:r>
                  <a:rPr lang="pl-PL" sz="1400" i="1" dirty="0">
                    <a:solidFill>
                      <a:prstClr val="black"/>
                    </a:solidFill>
                    <a:latin typeface="Agency FB" panose="020B0503020202020204" pitchFamily="34" charset="0"/>
                    <a:cs typeface="Arial" panose="020B0604020202020204" pitchFamily="34" charset="0"/>
                  </a:rPr>
                  <a:t> W x </a:t>
                </a:r>
                <a:r>
                  <a:rPr lang="pl-PL" sz="1400" i="1" dirty="0" smtClean="0">
                    <a:solidFill>
                      <a:prstClr val="black"/>
                    </a:solidFill>
                    <a:latin typeface="Agency FB" panose="020B0503020202020204" pitchFamily="34" charset="0"/>
                    <a:cs typeface="Arial" panose="020B0604020202020204" pitchFamily="34" charset="0"/>
                  </a:rPr>
                  <a:t>6.5</a:t>
                </a:r>
                <a:r>
                  <a:rPr lang="en-US" sz="1400" i="1" dirty="0" smtClean="0">
                    <a:solidFill>
                      <a:prstClr val="black"/>
                    </a:solidFill>
                    <a:latin typeface="Agency FB" panose="020B0503020202020204" pitchFamily="34" charset="0"/>
                    <a:cs typeface="Arial" panose="020B0604020202020204" pitchFamily="34" charset="0"/>
                  </a:rPr>
                  <a:t>”</a:t>
                </a:r>
                <a:r>
                  <a:rPr lang="pl-PL" sz="1400" i="1" dirty="0">
                    <a:solidFill>
                      <a:prstClr val="black"/>
                    </a:solidFill>
                    <a:latin typeface="Agency FB" panose="020B0503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pl-PL" sz="1400" i="1" dirty="0" smtClean="0">
                    <a:solidFill>
                      <a:prstClr val="black"/>
                    </a:solidFill>
                    <a:latin typeface="Agency FB" panose="020B0503020202020204" pitchFamily="34" charset="0"/>
                    <a:cs typeface="Arial" panose="020B0604020202020204" pitchFamily="34" charset="0"/>
                  </a:rPr>
                  <a:t>D</a:t>
                </a:r>
                <a:endParaRPr lang="en-US" sz="1400" i="1" dirty="0" smtClean="0">
                  <a:solidFill>
                    <a:prstClr val="black"/>
                  </a:solidFill>
                  <a:latin typeface="Agency FB" panose="020B0503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271366" y="6151244"/>
                <a:ext cx="246720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1400" dirty="0" smtClean="0">
                    <a:solidFill>
                      <a:prstClr val="black"/>
                    </a:solidFill>
                    <a:latin typeface="Agency FB" panose="020B0503020202020204" pitchFamily="34" charset="0"/>
                    <a:cs typeface="Arial" panose="020B0604020202020204" pitchFamily="34" charset="0"/>
                  </a:rPr>
                  <a:t>E - Touchscreen </a:t>
                </a:r>
                <a:r>
                  <a:rPr lang="en-US" sz="1400" dirty="0">
                    <a:solidFill>
                      <a:prstClr val="black"/>
                    </a:solidFill>
                    <a:latin typeface="Agency FB" panose="020B0503020202020204" pitchFamily="34" charset="0"/>
                    <a:cs typeface="Arial" panose="020B0604020202020204" pitchFamily="34" charset="0"/>
                  </a:rPr>
                  <a:t>Tablet 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gency FB" panose="020B0503020202020204" pitchFamily="34" charset="0"/>
                    <a:cs typeface="Arial" panose="020B0604020202020204" pitchFamily="34" charset="0"/>
                  </a:rPr>
                  <a:t>PC</a:t>
                </a:r>
              </a:p>
              <a:p>
                <a:pPr lvl="0"/>
                <a:r>
                  <a:rPr lang="en-US" sz="1400" dirty="0" smtClean="0">
                    <a:solidFill>
                      <a:prstClr val="black"/>
                    </a:solidFill>
                    <a:latin typeface="Agency FB" panose="020B0503020202020204" pitchFamily="34" charset="0"/>
                    <a:cs typeface="Arial" panose="020B0604020202020204" pitchFamily="34" charset="0"/>
                  </a:rPr>
                  <a:t>      Custom </a:t>
                </a:r>
                <a:r>
                  <a:rPr lang="en-US" sz="1400" dirty="0">
                    <a:solidFill>
                      <a:prstClr val="black"/>
                    </a:solidFill>
                    <a:latin typeface="Agency FB" panose="020B0503020202020204" pitchFamily="34" charset="0"/>
                    <a:cs typeface="Arial" panose="020B0604020202020204" pitchFamily="34" charset="0"/>
                  </a:rPr>
                  <a:t>MATLAB®-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gency FB" panose="020B0503020202020204" pitchFamily="34" charset="0"/>
                    <a:cs typeface="Arial" panose="020B0604020202020204" pitchFamily="34" charset="0"/>
                  </a:rPr>
                  <a:t>based Interface</a:t>
                </a:r>
                <a:endParaRPr lang="en-US" sz="1400" dirty="0">
                  <a:solidFill>
                    <a:prstClr val="black"/>
                  </a:solidFill>
                  <a:latin typeface="Agency FB" panose="020B0503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097188" y="5673933"/>
                <a:ext cx="208814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1400" dirty="0" smtClean="0">
                    <a:solidFill>
                      <a:prstClr val="black"/>
                    </a:solidFill>
                    <a:latin typeface="Agency FB" panose="020B0503020202020204" pitchFamily="34" charset="0"/>
                    <a:cs typeface="Arial" panose="020B0604020202020204" pitchFamily="34" charset="0"/>
                  </a:rPr>
                  <a:t>B - Rapid Reagent Reload Dock </a:t>
                </a:r>
              </a:p>
              <a:p>
                <a:pPr lvl="0"/>
                <a:r>
                  <a:rPr lang="en-US" sz="1400" dirty="0" smtClean="0">
                    <a:solidFill>
                      <a:prstClr val="black"/>
                    </a:solidFill>
                    <a:latin typeface="Agency FB" panose="020B0503020202020204" pitchFamily="34" charset="0"/>
                    <a:cs typeface="Arial" panose="020B0604020202020204" pitchFamily="34" charset="0"/>
                  </a:rPr>
                  <a:t>      View Ports for Reagents</a:t>
                </a:r>
                <a:endParaRPr lang="en-US" sz="1400" dirty="0">
                  <a:solidFill>
                    <a:prstClr val="black"/>
                  </a:solidFill>
                  <a:latin typeface="Agency FB" panose="020B0503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-43473" y="5654639"/>
                <a:ext cx="257929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1400" dirty="0" smtClean="0">
                    <a:solidFill>
                      <a:prstClr val="black"/>
                    </a:solidFill>
                    <a:latin typeface="Agency FB" panose="020B0503020202020204" pitchFamily="34" charset="0"/>
                    <a:cs typeface="Arial" panose="020B0604020202020204" pitchFamily="34" charset="0"/>
                  </a:rPr>
                  <a:t>A - Extensible to fully-autonomous system </a:t>
                </a:r>
              </a:p>
              <a:p>
                <a:pPr lvl="0"/>
                <a:r>
                  <a:rPr lang="en-US" sz="1400" dirty="0" smtClean="0">
                    <a:solidFill>
                      <a:prstClr val="black"/>
                    </a:solidFill>
                    <a:latin typeface="Agency FB" panose="020B0503020202020204" pitchFamily="34" charset="0"/>
                    <a:cs typeface="Arial" panose="020B0604020202020204" pitchFamily="34" charset="0"/>
                  </a:rPr>
                  <a:t>      w/ Multi-Primer Cassette</a:t>
                </a:r>
                <a:endParaRPr lang="en-US" sz="1400" dirty="0">
                  <a:solidFill>
                    <a:prstClr val="black"/>
                  </a:solidFill>
                  <a:latin typeface="Agency FB" panose="020B0503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2" name="Rectangle 51"/>
            <p:cNvSpPr/>
            <p:nvPr/>
          </p:nvSpPr>
          <p:spPr>
            <a:xfrm>
              <a:off x="297302" y="1596509"/>
              <a:ext cx="13051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Agency FB" panose="020B0503020202020204" pitchFamily="34" charset="0"/>
                  <a:cs typeface="Arial" panose="020B0604020202020204" pitchFamily="34" charset="0"/>
                </a:rPr>
                <a:t>PROTOTYPE 2-B</a:t>
              </a:r>
              <a:endParaRPr lang="en-US" dirty="0">
                <a:latin typeface="Agency FB" panose="020B0503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64" y="1771403"/>
            <a:ext cx="1291896" cy="882492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06" y="5169508"/>
            <a:ext cx="1034613" cy="133955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5" t="15519" r="11013" b="16918"/>
          <a:stretch/>
        </p:blipFill>
        <p:spPr>
          <a:xfrm>
            <a:off x="146649" y="2954495"/>
            <a:ext cx="1673526" cy="103517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19" y="4290265"/>
            <a:ext cx="1489986" cy="578643"/>
          </a:xfrm>
          <a:prstGeom prst="rect">
            <a:avLst/>
          </a:prstGeom>
        </p:spPr>
      </p:pic>
      <p:pic>
        <p:nvPicPr>
          <p:cNvPr id="60" name="Picture 5" descr="Y:\MBARI\April_Data\dPCR_analyzer\dPCR_Analyzer\for_testing\splash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48" y="155275"/>
            <a:ext cx="1315528" cy="131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7683" y="4108"/>
            <a:ext cx="10204317" cy="1143000"/>
          </a:xfrm>
        </p:spPr>
        <p:txBody>
          <a:bodyPr>
            <a:noAutofit/>
          </a:bodyPr>
          <a:lstStyle/>
          <a:p>
            <a:pPr algn="r"/>
            <a:r>
              <a:rPr lang="en-US" dirty="0" smtClean="0">
                <a:latin typeface="Agency FB" panose="020B0503020202020204" pitchFamily="34" charset="0"/>
              </a:rPr>
              <a:t>Portable Biological Source Tracking Instrument</a:t>
            </a: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FE95E-7F92-405D-BCB3-5F48CA5039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79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809867" y="1751606"/>
            <a:ext cx="174309" cy="141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3574473" y="4108"/>
            <a:ext cx="861752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>
                <a:latin typeface="Agency FB" panose="020B0503020202020204" pitchFamily="34" charset="0"/>
              </a:rPr>
              <a:t>Portable Biological Source Tracking Instrument</a:t>
            </a:r>
            <a:endParaRPr lang="en-US" dirty="0">
              <a:latin typeface="Agency FB" panose="020B0503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64" y="1771403"/>
            <a:ext cx="1291896" cy="8824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06" y="5169508"/>
            <a:ext cx="1034613" cy="13395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5" t="15519" r="11013" b="16918"/>
          <a:stretch/>
        </p:blipFill>
        <p:spPr>
          <a:xfrm>
            <a:off x="146649" y="2954495"/>
            <a:ext cx="1673526" cy="10351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19" y="4290265"/>
            <a:ext cx="1489986" cy="578643"/>
          </a:xfrm>
          <a:prstGeom prst="rect">
            <a:avLst/>
          </a:prstGeom>
        </p:spPr>
      </p:pic>
      <p:pic>
        <p:nvPicPr>
          <p:cNvPr id="17" name="Picture 5" descr="Y:\MBARI\April_Data\dPCR_analyzer\dPCR_Analyzer\for_testing\splash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48" y="155275"/>
            <a:ext cx="1315528" cy="131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820175" y="1101711"/>
            <a:ext cx="91353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CRITICAL FEATURES</a:t>
            </a:r>
          </a:p>
          <a:p>
            <a:endParaRPr lang="en-US" sz="800" b="1" dirty="0" smtClean="0">
              <a:solidFill>
                <a:srgbClr val="FF0000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Agency FB" panose="020B0503020202020204" pitchFamily="34" charset="0"/>
                <a:cs typeface="Arial" panose="020B0604020202020204" pitchFamily="34" charset="0"/>
              </a:rPr>
              <a:t>Continuous On-Site Detection of Target Bacteria and Viruses (DNA, RNA, Proteins and Metabolites)</a:t>
            </a:r>
            <a:br>
              <a:rPr lang="en-US" dirty="0" smtClean="0">
                <a:latin typeface="Agency FB" panose="020B0503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gency FB" panose="020B0503020202020204" pitchFamily="34" charset="0"/>
                <a:cs typeface="Arial" panose="020B0604020202020204" pitchFamily="34" charset="0"/>
              </a:rPr>
              <a:t>with a single instrument.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Agency FB" panose="020B0503020202020204" pitchFamily="34" charset="0"/>
                <a:cs typeface="Arial" panose="020B0604020202020204" pitchFamily="34" charset="0"/>
              </a:rPr>
              <a:t>Extensible Biological Target </a:t>
            </a:r>
            <a:r>
              <a:rPr lang="en-US" dirty="0" smtClean="0">
                <a:latin typeface="Agency FB" panose="020B0503020202020204" pitchFamily="34" charset="0"/>
                <a:cs typeface="Arial" panose="020B0604020202020204" pitchFamily="34" charset="0"/>
              </a:rPr>
              <a:t>List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Agency FB" panose="020B0503020202020204" pitchFamily="34" charset="0"/>
                <a:cs typeface="Arial" panose="020B0604020202020204" pitchFamily="34" charset="0"/>
              </a:rPr>
              <a:t>Low-Power Miniaturized Robust Device for Portable and Remote Deployment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Agency FB" panose="020B0503020202020204" pitchFamily="34" charset="0"/>
                <a:cs typeface="Arial" panose="020B0604020202020204" pitchFamily="34" charset="0"/>
              </a:rPr>
              <a:t>Environmentally Stable Reagents for Extended Operation with No Refrigeration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Agency FB" panose="020B0503020202020204" pitchFamily="34" charset="0"/>
                <a:cs typeface="Arial" panose="020B0604020202020204" pitchFamily="34" charset="0"/>
              </a:rPr>
              <a:t>Background Independent Analyses for Single-Molecule Detection and Titer Measurement</a:t>
            </a:r>
            <a:endParaRPr lang="en-US" dirty="0"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endParaRPr lang="en-US" sz="1600" dirty="0" smtClean="0"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41176" y="5862729"/>
            <a:ext cx="10550824" cy="98488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Identified markets in global security, health, safety and environmental science</a:t>
            </a:r>
          </a:p>
          <a:p>
            <a:r>
              <a:rPr lang="en-US" sz="2000" dirty="0" smtClean="0">
                <a:solidFill>
                  <a:srgbClr val="FFFF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Application for </a:t>
            </a:r>
            <a:r>
              <a:rPr lang="en-US" sz="2000" dirty="0">
                <a:solidFill>
                  <a:srgbClr val="FFFF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mass transit, public spaces, </a:t>
            </a:r>
            <a:r>
              <a:rPr lang="en-US" sz="2000" dirty="0" smtClean="0">
                <a:solidFill>
                  <a:srgbClr val="FFFF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hospitals, schools, water quality monitoring, </a:t>
            </a:r>
            <a:r>
              <a:rPr lang="en-US" sz="2000" dirty="0">
                <a:solidFill>
                  <a:srgbClr val="FFFF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food </a:t>
            </a:r>
            <a:r>
              <a:rPr lang="en-US" sz="2000" dirty="0" smtClean="0">
                <a:solidFill>
                  <a:srgbClr val="FFFF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production, </a:t>
            </a:r>
            <a:r>
              <a:rPr lang="en-US" sz="2000" dirty="0">
                <a:solidFill>
                  <a:srgbClr val="FFFF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and combat </a:t>
            </a:r>
            <a:r>
              <a:rPr lang="en-US" sz="2000" dirty="0" smtClean="0">
                <a:solidFill>
                  <a:srgbClr val="FFFF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theater</a:t>
            </a:r>
            <a:endParaRPr lang="en-US" sz="2000" dirty="0">
              <a:solidFill>
                <a:srgbClr val="FFFF00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FE95E-7F92-405D-BCB3-5F48CA5039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68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962400" y="41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>
                <a:latin typeface="Agency FB" panose="020B0503020202020204" pitchFamily="34" charset="0"/>
              </a:rPr>
              <a:t>Benchtop </a:t>
            </a:r>
            <a:r>
              <a:rPr lang="en-US" dirty="0" err="1">
                <a:latin typeface="Agency FB" panose="020B0503020202020204" pitchFamily="34" charset="0"/>
              </a:rPr>
              <a:t>ddPCR</a:t>
            </a:r>
            <a:endParaRPr lang="en-US" dirty="0">
              <a:latin typeface="Agency FB" panose="020B0503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2573" y="1493931"/>
            <a:ext cx="2807451" cy="21055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8359" y="662469"/>
            <a:ext cx="1879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gency FB" panose="020B0503020202020204" pitchFamily="34" charset="0"/>
              </a:rPr>
              <a:t>April </a:t>
            </a:r>
            <a:r>
              <a:rPr lang="en-US" dirty="0" err="1">
                <a:latin typeface="Agency FB" panose="020B0503020202020204" pitchFamily="34" charset="0"/>
              </a:rPr>
              <a:t>ddPCR</a:t>
            </a:r>
            <a:r>
              <a:rPr lang="en-US" dirty="0">
                <a:latin typeface="Agency FB" panose="020B0503020202020204" pitchFamily="34" charset="0"/>
              </a:rPr>
              <a:t> instrument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111162" y="681265"/>
            <a:ext cx="2590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gency FB" panose="020B0503020202020204" pitchFamily="34" charset="0"/>
              </a:rPr>
              <a:t>Internal View</a:t>
            </a:r>
          </a:p>
        </p:txBody>
      </p:sp>
      <p:pic>
        <p:nvPicPr>
          <p:cNvPr id="2050" name="Picture 2" descr="http://sccwrp.org/Images/News/2015%2008/Micro_DPCR_Josh_cropp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182" y="2286000"/>
            <a:ext cx="6690732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805" y="1327525"/>
            <a:ext cx="3657600" cy="2438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95245" y="5795760"/>
            <a:ext cx="2590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gency FB" panose="020B0503020202020204" pitchFamily="34" charset="0"/>
              </a:rPr>
              <a:t>In lab use</a:t>
            </a:r>
            <a:endParaRPr lang="en-US" dirty="0">
              <a:latin typeface="Agency FB" panose="020B0503020202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965" y="3366015"/>
            <a:ext cx="3221991" cy="3581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13261" y="4668253"/>
            <a:ext cx="2105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gency FB" panose="020B0503020202020204" pitchFamily="34" charset="0"/>
              </a:rPr>
              <a:t>Computer Model</a:t>
            </a: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FE95E-7F92-405D-BCB3-5F48CA5039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64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539</Words>
  <Application>Microsoft Office PowerPoint</Application>
  <PresentationFormat>Widescreen</PresentationFormat>
  <Paragraphs>103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Agency FB</vt:lpstr>
      <vt:lpstr>Arial</vt:lpstr>
      <vt:lpstr>Calibri</vt:lpstr>
      <vt:lpstr>Calibri Light</vt:lpstr>
      <vt:lpstr>Office Theme</vt:lpstr>
      <vt:lpstr>PowerPoint Presentation</vt:lpstr>
      <vt:lpstr>Sample Collection and Processing</vt:lpstr>
      <vt:lpstr>PowerPoint Presentation</vt:lpstr>
      <vt:lpstr>ddPCR</vt:lpstr>
      <vt:lpstr>digital droplet Polymerase Chain Reaction</vt:lpstr>
      <vt:lpstr>1x dilution (1µL Santa Cruz Wharf sample in 5µL Reaction)</vt:lpstr>
      <vt:lpstr>Portable Biological Source Tracking Instrument</vt:lpstr>
      <vt:lpstr>PowerPoint Presentation</vt:lpstr>
      <vt:lpstr>PowerPoint Presentation</vt:lpstr>
      <vt:lpstr>References and Mentors</vt:lpstr>
    </vt:vector>
  </TitlesOfParts>
  <Company>Arizona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Cody Youngbull;Stephanie Booth</dc:creator>
  <cp:lastModifiedBy>St Booth</cp:lastModifiedBy>
  <cp:revision>151</cp:revision>
  <dcterms:created xsi:type="dcterms:W3CDTF">2015-03-03T19:55:53Z</dcterms:created>
  <dcterms:modified xsi:type="dcterms:W3CDTF">2016-04-05T21:12:45Z</dcterms:modified>
</cp:coreProperties>
</file>